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0" r:id="rId2"/>
    <p:sldId id="276" r:id="rId3"/>
    <p:sldId id="277" r:id="rId4"/>
    <p:sldId id="278" r:id="rId5"/>
    <p:sldId id="283" r:id="rId6"/>
    <p:sldId id="285" r:id="rId7"/>
    <p:sldId id="280" r:id="rId8"/>
    <p:sldId id="279" r:id="rId9"/>
    <p:sldId id="286" r:id="rId10"/>
    <p:sldId id="281" r:id="rId11"/>
    <p:sldId id="284" r:id="rId12"/>
    <p:sldId id="287" r:id="rId13"/>
    <p:sldId id="291" r:id="rId14"/>
    <p:sldId id="290" r:id="rId15"/>
    <p:sldId id="282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2787"/>
    <p:restoredTop sz="90929"/>
  </p:normalViewPr>
  <p:slideViewPr>
    <p:cSldViewPr>
      <p:cViewPr varScale="1">
        <p:scale>
          <a:sx n="68" d="100"/>
          <a:sy n="68" d="100"/>
        </p:scale>
        <p:origin x="-8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8030B0-6AD3-4394-803F-7092872710E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9565C3-2220-46E3-B67F-48131CD95798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ЦДТ</a:t>
          </a:r>
          <a:endParaRPr lang="ru-RU" sz="2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2B8160F1-D6E8-496F-9803-57839A148DC3}" type="parTrans" cxnId="{82B973CA-BA62-44FC-9AA2-904E6E1BA711}">
      <dgm:prSet/>
      <dgm:spPr/>
      <dgm:t>
        <a:bodyPr/>
        <a:lstStyle/>
        <a:p>
          <a:endParaRPr lang="ru-RU"/>
        </a:p>
      </dgm:t>
    </dgm:pt>
    <dgm:pt modelId="{A99E757E-6FCC-4306-A627-77737A17540B}" type="sibTrans" cxnId="{82B973CA-BA62-44FC-9AA2-904E6E1BA711}">
      <dgm:prSet/>
      <dgm:spPr/>
      <dgm:t>
        <a:bodyPr/>
        <a:lstStyle/>
        <a:p>
          <a:endParaRPr lang="ru-RU"/>
        </a:p>
      </dgm:t>
    </dgm:pt>
    <dgm:pt modelId="{7B2601B1-87E4-4829-B42D-77A5D0B1B560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Отдел молодёжи  и спорта</a:t>
          </a:r>
          <a:endParaRPr lang="ru-RU" sz="1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EB9E1570-447D-40FC-BDEB-0724E3AD904A}" type="parTrans" cxnId="{22FF4E01-1ECD-4859-9B20-27B45805BE22}">
      <dgm:prSet/>
      <dgm:spPr/>
      <dgm:t>
        <a:bodyPr/>
        <a:lstStyle/>
        <a:p>
          <a:endParaRPr lang="ru-RU"/>
        </a:p>
      </dgm:t>
    </dgm:pt>
    <dgm:pt modelId="{B7E6B630-6915-4657-BAD0-F08A350D890B}" type="sibTrans" cxnId="{22FF4E01-1ECD-4859-9B20-27B45805BE22}">
      <dgm:prSet/>
      <dgm:spPr/>
      <dgm:t>
        <a:bodyPr/>
        <a:lstStyle/>
        <a:p>
          <a:endParaRPr lang="ru-RU"/>
        </a:p>
      </dgm:t>
    </dgm:pt>
    <dgm:pt modelId="{8139AE0E-5065-4606-9D45-704C264AFB66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наркологический и психоневрологический диспансеры</a:t>
          </a:r>
          <a:endParaRPr lang="ru-RU" sz="1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23BC172A-5872-4DF6-8E4F-55AD3646D74D}" type="parTrans" cxnId="{434A32AE-909F-4CFD-B08A-40D74119DACB}">
      <dgm:prSet/>
      <dgm:spPr/>
      <dgm:t>
        <a:bodyPr/>
        <a:lstStyle/>
        <a:p>
          <a:endParaRPr lang="ru-RU"/>
        </a:p>
      </dgm:t>
    </dgm:pt>
    <dgm:pt modelId="{57490536-B508-4274-9DE1-2AFF4C3CACF0}" type="sibTrans" cxnId="{434A32AE-909F-4CFD-B08A-40D74119DACB}">
      <dgm:prSet/>
      <dgm:spPr/>
      <dgm:t>
        <a:bodyPr/>
        <a:lstStyle/>
        <a:p>
          <a:endParaRPr lang="ru-RU"/>
        </a:p>
      </dgm:t>
    </dgm:pt>
    <dgm:pt modelId="{5DE0CD45-3E46-4D1B-BB12-16BD764AE0BF}">
      <dgm:prSet custT="1"/>
      <dgm:spPr/>
      <dgm:t>
        <a:bodyPr/>
        <a:lstStyle/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Управление образования</a:t>
          </a:r>
          <a:endParaRPr lang="ru-RU" sz="1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8EDD3647-27B9-4947-ACF6-457F784BB6B6}" type="parTrans" cxnId="{CB11C240-1D01-4AB5-87EB-BC1C888990E8}">
      <dgm:prSet/>
      <dgm:spPr/>
      <dgm:t>
        <a:bodyPr/>
        <a:lstStyle/>
        <a:p>
          <a:endParaRPr lang="ru-RU"/>
        </a:p>
      </dgm:t>
    </dgm:pt>
    <dgm:pt modelId="{31D84AE8-1B02-442B-AD7A-F460854EF548}" type="sibTrans" cxnId="{CB11C240-1D01-4AB5-87EB-BC1C888990E8}">
      <dgm:prSet/>
      <dgm:spPr/>
      <dgm:t>
        <a:bodyPr/>
        <a:lstStyle/>
        <a:p>
          <a:endParaRPr lang="ru-RU"/>
        </a:p>
      </dgm:t>
    </dgm:pt>
    <dgm:pt modelId="{F751025D-9F36-4619-AB8D-FF0113535870}">
      <dgm:prSet custT="1"/>
      <dgm:spPr/>
      <dgm:t>
        <a:bodyPr/>
        <a:lstStyle/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Управление здравоохранения</a:t>
          </a:r>
          <a:endParaRPr lang="ru-RU" sz="1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D775FAF8-F5AB-4208-B840-265D056684C6}" type="parTrans" cxnId="{4CE1CB16-735D-4E94-958E-C357E931D2F9}">
      <dgm:prSet/>
      <dgm:spPr/>
      <dgm:t>
        <a:bodyPr/>
        <a:lstStyle/>
        <a:p>
          <a:endParaRPr lang="ru-RU"/>
        </a:p>
      </dgm:t>
    </dgm:pt>
    <dgm:pt modelId="{83BAF010-2479-45E0-81F0-D9214F79E984}" type="sibTrans" cxnId="{4CE1CB16-735D-4E94-958E-C357E931D2F9}">
      <dgm:prSet/>
      <dgm:spPr/>
      <dgm:t>
        <a:bodyPr/>
        <a:lstStyle/>
        <a:p>
          <a:endParaRPr lang="ru-RU"/>
        </a:p>
      </dgm:t>
    </dgm:pt>
    <dgm:pt modelId="{C19AF3C5-4498-4980-AC26-CFEBC5B81429}">
      <dgm:prSet/>
      <dgm:spPr/>
      <dgm:t>
        <a:bodyPr/>
        <a:lstStyle/>
        <a:p>
          <a:r>
            <a:rPr lang="ru-RU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Отдел внутренних дел</a:t>
          </a:r>
          <a:endParaRPr lang="ru-RU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11BDCCED-66FC-4F6B-B6BD-0822E2F0F923}" type="parTrans" cxnId="{E7F0BA96-6FF2-4010-843F-08C35D40A8CD}">
      <dgm:prSet/>
      <dgm:spPr/>
      <dgm:t>
        <a:bodyPr/>
        <a:lstStyle/>
        <a:p>
          <a:endParaRPr lang="ru-RU"/>
        </a:p>
      </dgm:t>
    </dgm:pt>
    <dgm:pt modelId="{EC123899-FF97-451F-9723-425B7EBDDAB4}" type="sibTrans" cxnId="{E7F0BA96-6FF2-4010-843F-08C35D40A8CD}">
      <dgm:prSet/>
      <dgm:spPr/>
      <dgm:t>
        <a:bodyPr/>
        <a:lstStyle/>
        <a:p>
          <a:endParaRPr lang="ru-RU"/>
        </a:p>
      </dgm:t>
    </dgm:pt>
    <dgm:pt modelId="{807F42A2-EB18-4BB0-9993-45B1AEB4D482}">
      <dgm:prSet custT="1"/>
      <dgm:spPr/>
      <dgm:t>
        <a:bodyPr/>
        <a:lstStyle/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Управление социальной защиты населения</a:t>
          </a:r>
          <a:endParaRPr lang="ru-RU" sz="1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EC16C89A-8422-49EB-AC65-3FAF1C6F892C}" type="parTrans" cxnId="{C8FB28B7-2091-4E2B-BBA8-EF7A75E30D06}">
      <dgm:prSet/>
      <dgm:spPr/>
      <dgm:t>
        <a:bodyPr/>
        <a:lstStyle/>
        <a:p>
          <a:endParaRPr lang="ru-RU"/>
        </a:p>
      </dgm:t>
    </dgm:pt>
    <dgm:pt modelId="{978EDE86-850D-45D8-AEC2-EA333F307DA6}" type="sibTrans" cxnId="{C8FB28B7-2091-4E2B-BBA8-EF7A75E30D06}">
      <dgm:prSet/>
      <dgm:spPr/>
      <dgm:t>
        <a:bodyPr/>
        <a:lstStyle/>
        <a:p>
          <a:endParaRPr lang="ru-RU"/>
        </a:p>
      </dgm:t>
    </dgm:pt>
    <dgm:pt modelId="{46FC723F-5364-4DF1-810E-1E92C49EAC3F}">
      <dgm:prSet custT="1"/>
      <dgm:spPr/>
      <dgm:t>
        <a:bodyPr/>
        <a:lstStyle/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КДН, инспекция по делам несовершеннолетних</a:t>
          </a:r>
          <a:r>
            <a:rPr lang="ru-RU" sz="13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,</a:t>
          </a:r>
          <a:endParaRPr lang="ru-RU" sz="13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FF3B2D7F-7411-4674-8BE4-79A16543CBFD}" type="parTrans" cxnId="{02F1A70F-F10B-4938-8268-37CF2E99AB86}">
      <dgm:prSet/>
      <dgm:spPr/>
      <dgm:t>
        <a:bodyPr/>
        <a:lstStyle/>
        <a:p>
          <a:endParaRPr lang="ru-RU"/>
        </a:p>
      </dgm:t>
    </dgm:pt>
    <dgm:pt modelId="{33A558B4-E130-4EC7-B71C-78F28975843E}" type="sibTrans" cxnId="{02F1A70F-F10B-4938-8268-37CF2E99AB86}">
      <dgm:prSet/>
      <dgm:spPr/>
      <dgm:t>
        <a:bodyPr/>
        <a:lstStyle/>
        <a:p>
          <a:endParaRPr lang="ru-RU"/>
        </a:p>
      </dgm:t>
    </dgm:pt>
    <dgm:pt modelId="{8460EB15-1D77-4F1E-8A09-C33BBC9338D6}">
      <dgm:prSet custT="1"/>
      <dgm:spPr/>
      <dgm:t>
        <a:bodyPr/>
        <a:lstStyle/>
        <a:p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Центр занятости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926AA235-A5EF-4B1C-9085-A46A33C2DA83}" type="parTrans" cxnId="{9D98EF6E-F3ED-45BC-B1D8-EBA126A2404C}">
      <dgm:prSet/>
      <dgm:spPr/>
      <dgm:t>
        <a:bodyPr/>
        <a:lstStyle/>
        <a:p>
          <a:endParaRPr lang="ru-RU"/>
        </a:p>
      </dgm:t>
    </dgm:pt>
    <dgm:pt modelId="{7E02C9C8-0CEB-4C2C-8714-0A8B49D85DA1}" type="sibTrans" cxnId="{9D98EF6E-F3ED-45BC-B1D8-EBA126A2404C}">
      <dgm:prSet/>
      <dgm:spPr/>
      <dgm:t>
        <a:bodyPr/>
        <a:lstStyle/>
        <a:p>
          <a:endParaRPr lang="ru-RU"/>
        </a:p>
      </dgm:t>
    </dgm:pt>
    <dgm:pt modelId="{662995FB-7617-4CC9-B9BB-92C371629669}">
      <dgm:prSet/>
      <dgm:spPr/>
      <dgm:t>
        <a:bodyPr/>
        <a:lstStyle/>
        <a:p>
          <a:r>
            <a:rPr lang="ru-RU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социально-психологические и реабилитационные центры</a:t>
          </a:r>
          <a:endParaRPr lang="ru-RU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B01974C9-A3AB-49FE-90DB-81BE6A0BEB24}" type="parTrans" cxnId="{EEAD683E-B880-4003-97E5-279017770593}">
      <dgm:prSet/>
      <dgm:spPr/>
      <dgm:t>
        <a:bodyPr/>
        <a:lstStyle/>
        <a:p>
          <a:endParaRPr lang="ru-RU"/>
        </a:p>
      </dgm:t>
    </dgm:pt>
    <dgm:pt modelId="{5EC20065-8926-499C-A858-B4D00D93A37C}" type="sibTrans" cxnId="{EEAD683E-B880-4003-97E5-279017770593}">
      <dgm:prSet/>
      <dgm:spPr/>
      <dgm:t>
        <a:bodyPr/>
        <a:lstStyle/>
        <a:p>
          <a:endParaRPr lang="ru-RU"/>
        </a:p>
      </dgm:t>
    </dgm:pt>
    <dgm:pt modelId="{183B8202-8885-47D5-B7CE-535247FE8B3B}" type="pres">
      <dgm:prSet presAssocID="{C38030B0-6AD3-4394-803F-7092872710E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3E95CC-E19C-4BEF-92BA-8E883811C95A}" type="pres">
      <dgm:prSet presAssocID="{A79565C3-2220-46E3-B67F-48131CD95798}" presName="node" presStyleLbl="node1" presStyleIdx="0" presStyleCnt="10" custLinFactNeighborX="5409" custLinFactNeighborY="-16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688FEC-B95A-4EF8-8CBA-8D619CD012E0}" type="pres">
      <dgm:prSet presAssocID="{A99E757E-6FCC-4306-A627-77737A17540B}" presName="sibTrans" presStyleCnt="0"/>
      <dgm:spPr/>
    </dgm:pt>
    <dgm:pt modelId="{653F9AE0-60E8-4134-BFB5-E150C9A67BAB}" type="pres">
      <dgm:prSet presAssocID="{8460EB15-1D77-4F1E-8A09-C33BBC9338D6}" presName="node" presStyleLbl="node1" presStyleIdx="1" presStyleCnt="10" custLinFactNeighborX="2182" custLinFactNeighborY="-16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28C626-6474-42DB-A839-A2CA4D6F25AA}" type="pres">
      <dgm:prSet presAssocID="{7E02C9C8-0CEB-4C2C-8714-0A8B49D85DA1}" presName="sibTrans" presStyleCnt="0"/>
      <dgm:spPr/>
    </dgm:pt>
    <dgm:pt modelId="{2A36BC0E-ED12-4599-8A29-0EACBB9853B0}" type="pres">
      <dgm:prSet presAssocID="{46FC723F-5364-4DF1-810E-1E92C49EAC3F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1F96D3-E798-40F6-8490-B5A9B219BEA7}" type="pres">
      <dgm:prSet presAssocID="{33A558B4-E130-4EC7-B71C-78F28975843E}" presName="sibTrans" presStyleCnt="0"/>
      <dgm:spPr/>
    </dgm:pt>
    <dgm:pt modelId="{A7E8D24C-EC24-4ED6-839D-3CA689574E4A}" type="pres">
      <dgm:prSet presAssocID="{807F42A2-EB18-4BB0-9993-45B1AEB4D482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51729D-A201-461F-AD70-5A0C652DA1FC}" type="pres">
      <dgm:prSet presAssocID="{978EDE86-850D-45D8-AEC2-EA333F307DA6}" presName="sibTrans" presStyleCnt="0"/>
      <dgm:spPr/>
    </dgm:pt>
    <dgm:pt modelId="{868DB1E2-C836-4F09-9B44-2721EE370F9B}" type="pres">
      <dgm:prSet presAssocID="{C19AF3C5-4498-4980-AC26-CFEBC5B81429}" presName="node" presStyleLbl="node1" presStyleIdx="4" presStyleCnt="10" custLinFactNeighborX="-2500" custLinFactNeighborY="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68D8EC-2C0F-4E54-8922-280C92A57182}" type="pres">
      <dgm:prSet presAssocID="{EC123899-FF97-451F-9723-425B7EBDDAB4}" presName="sibTrans" presStyleCnt="0"/>
      <dgm:spPr/>
    </dgm:pt>
    <dgm:pt modelId="{4D83A5D8-418C-415E-A203-1731FB241050}" type="pres">
      <dgm:prSet presAssocID="{5DE0CD45-3E46-4D1B-BB12-16BD764AE0BF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301A27-7B22-40D2-9C92-D3981F9C0629}" type="pres">
      <dgm:prSet presAssocID="{31D84AE8-1B02-442B-AD7A-F460854EF548}" presName="sibTrans" presStyleCnt="0"/>
      <dgm:spPr/>
    </dgm:pt>
    <dgm:pt modelId="{CCDF8182-CACB-48B3-A29F-F8BA47F33A31}" type="pres">
      <dgm:prSet presAssocID="{7B2601B1-87E4-4829-B42D-77A5D0B1B560}" presName="node" presStyleLbl="node1" presStyleIdx="6" presStyleCnt="10" custLinFactNeighborX="1765" custLinFactNeighborY="-21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1A9B5B-66E7-4AD7-AABB-42CB16229168}" type="pres">
      <dgm:prSet presAssocID="{B7E6B630-6915-4657-BAD0-F08A350D890B}" presName="sibTrans" presStyleCnt="0"/>
      <dgm:spPr/>
    </dgm:pt>
    <dgm:pt modelId="{66A60B92-A419-41C9-A610-30A3AA976146}" type="pres">
      <dgm:prSet presAssocID="{662995FB-7617-4CC9-B9BB-92C371629669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7928AD-FB92-437B-A390-D3BBDE67E8C8}" type="pres">
      <dgm:prSet presAssocID="{5EC20065-8926-499C-A858-B4D00D93A37C}" presName="sibTrans" presStyleCnt="0"/>
      <dgm:spPr/>
    </dgm:pt>
    <dgm:pt modelId="{5858B37F-7646-46A5-903E-32F66BFEF8DB}" type="pres">
      <dgm:prSet presAssocID="{F751025D-9F36-4619-AB8D-FF0113535870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11383F-9657-4291-9E4B-D4D723760546}" type="pres">
      <dgm:prSet presAssocID="{83BAF010-2479-45E0-81F0-D9214F79E984}" presName="sibTrans" presStyleCnt="0"/>
      <dgm:spPr/>
    </dgm:pt>
    <dgm:pt modelId="{9FF10DB2-33B6-4F27-A473-FE114F7986BE}" type="pres">
      <dgm:prSet presAssocID="{8139AE0E-5065-4606-9D45-704C264AFB66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00598D-5B2D-4F63-9D06-E3C728C0F8FB}" type="presOf" srcId="{8139AE0E-5065-4606-9D45-704C264AFB66}" destId="{9FF10DB2-33B6-4F27-A473-FE114F7986BE}" srcOrd="0" destOrd="0" presId="urn:microsoft.com/office/officeart/2005/8/layout/default"/>
    <dgm:cxn modelId="{434A32AE-909F-4CFD-B08A-40D74119DACB}" srcId="{C38030B0-6AD3-4394-803F-7092872710E6}" destId="{8139AE0E-5065-4606-9D45-704C264AFB66}" srcOrd="9" destOrd="0" parTransId="{23BC172A-5872-4DF6-8E4F-55AD3646D74D}" sibTransId="{57490536-B508-4274-9DE1-2AFF4C3CACF0}"/>
    <dgm:cxn modelId="{F81999CE-6418-4AFD-A7AF-E4BE80F426A9}" type="presOf" srcId="{8460EB15-1D77-4F1E-8A09-C33BBC9338D6}" destId="{653F9AE0-60E8-4134-BFB5-E150C9A67BAB}" srcOrd="0" destOrd="0" presId="urn:microsoft.com/office/officeart/2005/8/layout/default"/>
    <dgm:cxn modelId="{AA225ECE-C772-4B70-B0C0-571925B2200E}" type="presOf" srcId="{807F42A2-EB18-4BB0-9993-45B1AEB4D482}" destId="{A7E8D24C-EC24-4ED6-839D-3CA689574E4A}" srcOrd="0" destOrd="0" presId="urn:microsoft.com/office/officeart/2005/8/layout/default"/>
    <dgm:cxn modelId="{FB790579-D1DD-4DB8-86F7-06608307F569}" type="presOf" srcId="{A79565C3-2220-46E3-B67F-48131CD95798}" destId="{A63E95CC-E19C-4BEF-92BA-8E883811C95A}" srcOrd="0" destOrd="0" presId="urn:microsoft.com/office/officeart/2005/8/layout/default"/>
    <dgm:cxn modelId="{22FF4E01-1ECD-4859-9B20-27B45805BE22}" srcId="{C38030B0-6AD3-4394-803F-7092872710E6}" destId="{7B2601B1-87E4-4829-B42D-77A5D0B1B560}" srcOrd="6" destOrd="0" parTransId="{EB9E1570-447D-40FC-BDEB-0724E3AD904A}" sibTransId="{B7E6B630-6915-4657-BAD0-F08A350D890B}"/>
    <dgm:cxn modelId="{54583FE6-BD6B-41D2-A9F2-827BDD0E4DB6}" type="presOf" srcId="{5DE0CD45-3E46-4D1B-BB12-16BD764AE0BF}" destId="{4D83A5D8-418C-415E-A203-1731FB241050}" srcOrd="0" destOrd="0" presId="urn:microsoft.com/office/officeart/2005/8/layout/default"/>
    <dgm:cxn modelId="{219231E3-148E-46F2-866C-077BE11CDC7B}" type="presOf" srcId="{662995FB-7617-4CC9-B9BB-92C371629669}" destId="{66A60B92-A419-41C9-A610-30A3AA976146}" srcOrd="0" destOrd="0" presId="urn:microsoft.com/office/officeart/2005/8/layout/default"/>
    <dgm:cxn modelId="{C8FB28B7-2091-4E2B-BBA8-EF7A75E30D06}" srcId="{C38030B0-6AD3-4394-803F-7092872710E6}" destId="{807F42A2-EB18-4BB0-9993-45B1AEB4D482}" srcOrd="3" destOrd="0" parTransId="{EC16C89A-8422-49EB-AC65-3FAF1C6F892C}" sibTransId="{978EDE86-850D-45D8-AEC2-EA333F307DA6}"/>
    <dgm:cxn modelId="{4CE1CB16-735D-4E94-958E-C357E931D2F9}" srcId="{C38030B0-6AD3-4394-803F-7092872710E6}" destId="{F751025D-9F36-4619-AB8D-FF0113535870}" srcOrd="8" destOrd="0" parTransId="{D775FAF8-F5AB-4208-B840-265D056684C6}" sibTransId="{83BAF010-2479-45E0-81F0-D9214F79E984}"/>
    <dgm:cxn modelId="{E7F0BA96-6FF2-4010-843F-08C35D40A8CD}" srcId="{C38030B0-6AD3-4394-803F-7092872710E6}" destId="{C19AF3C5-4498-4980-AC26-CFEBC5B81429}" srcOrd="4" destOrd="0" parTransId="{11BDCCED-66FC-4F6B-B6BD-0822E2F0F923}" sibTransId="{EC123899-FF97-451F-9723-425B7EBDDAB4}"/>
    <dgm:cxn modelId="{CB11C240-1D01-4AB5-87EB-BC1C888990E8}" srcId="{C38030B0-6AD3-4394-803F-7092872710E6}" destId="{5DE0CD45-3E46-4D1B-BB12-16BD764AE0BF}" srcOrd="5" destOrd="0" parTransId="{8EDD3647-27B9-4947-ACF6-457F784BB6B6}" sibTransId="{31D84AE8-1B02-442B-AD7A-F460854EF548}"/>
    <dgm:cxn modelId="{FE7319C8-799A-48BD-8B9B-3372E1D9A866}" type="presOf" srcId="{F751025D-9F36-4619-AB8D-FF0113535870}" destId="{5858B37F-7646-46A5-903E-32F66BFEF8DB}" srcOrd="0" destOrd="0" presId="urn:microsoft.com/office/officeart/2005/8/layout/default"/>
    <dgm:cxn modelId="{84BFD468-2FDD-4CCB-937F-C02D9F8FE9C4}" type="presOf" srcId="{7B2601B1-87E4-4829-B42D-77A5D0B1B560}" destId="{CCDF8182-CACB-48B3-A29F-F8BA47F33A31}" srcOrd="0" destOrd="0" presId="urn:microsoft.com/office/officeart/2005/8/layout/default"/>
    <dgm:cxn modelId="{8BEA2F5B-6D97-4D72-A986-E65E3B63CCC9}" type="presOf" srcId="{46FC723F-5364-4DF1-810E-1E92C49EAC3F}" destId="{2A36BC0E-ED12-4599-8A29-0EACBB9853B0}" srcOrd="0" destOrd="0" presId="urn:microsoft.com/office/officeart/2005/8/layout/default"/>
    <dgm:cxn modelId="{02F1A70F-F10B-4938-8268-37CF2E99AB86}" srcId="{C38030B0-6AD3-4394-803F-7092872710E6}" destId="{46FC723F-5364-4DF1-810E-1E92C49EAC3F}" srcOrd="2" destOrd="0" parTransId="{FF3B2D7F-7411-4674-8BE4-79A16543CBFD}" sibTransId="{33A558B4-E130-4EC7-B71C-78F28975843E}"/>
    <dgm:cxn modelId="{EEAD683E-B880-4003-97E5-279017770593}" srcId="{C38030B0-6AD3-4394-803F-7092872710E6}" destId="{662995FB-7617-4CC9-B9BB-92C371629669}" srcOrd="7" destOrd="0" parTransId="{B01974C9-A3AB-49FE-90DB-81BE6A0BEB24}" sibTransId="{5EC20065-8926-499C-A858-B4D00D93A37C}"/>
    <dgm:cxn modelId="{0F7BFEF5-9300-487A-9DBF-B4F207881F16}" type="presOf" srcId="{C19AF3C5-4498-4980-AC26-CFEBC5B81429}" destId="{868DB1E2-C836-4F09-9B44-2721EE370F9B}" srcOrd="0" destOrd="0" presId="urn:microsoft.com/office/officeart/2005/8/layout/default"/>
    <dgm:cxn modelId="{5067B1D7-ACAC-4F60-B0CE-6CE6C0961731}" type="presOf" srcId="{C38030B0-6AD3-4394-803F-7092872710E6}" destId="{183B8202-8885-47D5-B7CE-535247FE8B3B}" srcOrd="0" destOrd="0" presId="urn:microsoft.com/office/officeart/2005/8/layout/default"/>
    <dgm:cxn modelId="{82B973CA-BA62-44FC-9AA2-904E6E1BA711}" srcId="{C38030B0-6AD3-4394-803F-7092872710E6}" destId="{A79565C3-2220-46E3-B67F-48131CD95798}" srcOrd="0" destOrd="0" parTransId="{2B8160F1-D6E8-496F-9803-57839A148DC3}" sibTransId="{A99E757E-6FCC-4306-A627-77737A17540B}"/>
    <dgm:cxn modelId="{9D98EF6E-F3ED-45BC-B1D8-EBA126A2404C}" srcId="{C38030B0-6AD3-4394-803F-7092872710E6}" destId="{8460EB15-1D77-4F1E-8A09-C33BBC9338D6}" srcOrd="1" destOrd="0" parTransId="{926AA235-A5EF-4B1C-9085-A46A33C2DA83}" sibTransId="{7E02C9C8-0CEB-4C2C-8714-0A8B49D85DA1}"/>
    <dgm:cxn modelId="{EE3E9926-3CAF-4DAF-AB42-67FFFDED5D19}" type="presParOf" srcId="{183B8202-8885-47D5-B7CE-535247FE8B3B}" destId="{A63E95CC-E19C-4BEF-92BA-8E883811C95A}" srcOrd="0" destOrd="0" presId="urn:microsoft.com/office/officeart/2005/8/layout/default"/>
    <dgm:cxn modelId="{2D4B8FF4-2189-4A63-ACA6-F5195445D8AC}" type="presParOf" srcId="{183B8202-8885-47D5-B7CE-535247FE8B3B}" destId="{8A688FEC-B95A-4EF8-8CBA-8D619CD012E0}" srcOrd="1" destOrd="0" presId="urn:microsoft.com/office/officeart/2005/8/layout/default"/>
    <dgm:cxn modelId="{981CFCD9-7E3A-4021-A52A-CEEAB88995B6}" type="presParOf" srcId="{183B8202-8885-47D5-B7CE-535247FE8B3B}" destId="{653F9AE0-60E8-4134-BFB5-E150C9A67BAB}" srcOrd="2" destOrd="0" presId="urn:microsoft.com/office/officeart/2005/8/layout/default"/>
    <dgm:cxn modelId="{BD79C46F-F40C-4942-BAF3-EAE951AD3553}" type="presParOf" srcId="{183B8202-8885-47D5-B7CE-535247FE8B3B}" destId="{6928C626-6474-42DB-A839-A2CA4D6F25AA}" srcOrd="3" destOrd="0" presId="urn:microsoft.com/office/officeart/2005/8/layout/default"/>
    <dgm:cxn modelId="{F309F171-C719-4F8B-A9B2-AE7669FDDF74}" type="presParOf" srcId="{183B8202-8885-47D5-B7CE-535247FE8B3B}" destId="{2A36BC0E-ED12-4599-8A29-0EACBB9853B0}" srcOrd="4" destOrd="0" presId="urn:microsoft.com/office/officeart/2005/8/layout/default"/>
    <dgm:cxn modelId="{5BF49FD5-91E5-4544-B7F4-2DBCCE526CBC}" type="presParOf" srcId="{183B8202-8885-47D5-B7CE-535247FE8B3B}" destId="{9F1F96D3-E798-40F6-8490-B5A9B219BEA7}" srcOrd="5" destOrd="0" presId="urn:microsoft.com/office/officeart/2005/8/layout/default"/>
    <dgm:cxn modelId="{3C22D7E1-EFB3-4004-8F05-668B6F5274E5}" type="presParOf" srcId="{183B8202-8885-47D5-B7CE-535247FE8B3B}" destId="{A7E8D24C-EC24-4ED6-839D-3CA689574E4A}" srcOrd="6" destOrd="0" presId="urn:microsoft.com/office/officeart/2005/8/layout/default"/>
    <dgm:cxn modelId="{21192A04-E58B-41AB-BAC2-02E573423E1A}" type="presParOf" srcId="{183B8202-8885-47D5-B7CE-535247FE8B3B}" destId="{E751729D-A201-461F-AD70-5A0C652DA1FC}" srcOrd="7" destOrd="0" presId="urn:microsoft.com/office/officeart/2005/8/layout/default"/>
    <dgm:cxn modelId="{174F0D28-842E-42FC-A2AE-9B821E2F3CEB}" type="presParOf" srcId="{183B8202-8885-47D5-B7CE-535247FE8B3B}" destId="{868DB1E2-C836-4F09-9B44-2721EE370F9B}" srcOrd="8" destOrd="0" presId="urn:microsoft.com/office/officeart/2005/8/layout/default"/>
    <dgm:cxn modelId="{E17EAAD3-31FB-46E3-AA6C-60EED92358C8}" type="presParOf" srcId="{183B8202-8885-47D5-B7CE-535247FE8B3B}" destId="{BA68D8EC-2C0F-4E54-8922-280C92A57182}" srcOrd="9" destOrd="0" presId="urn:microsoft.com/office/officeart/2005/8/layout/default"/>
    <dgm:cxn modelId="{08BF348F-5BA2-49CE-A4E5-84FF474DA494}" type="presParOf" srcId="{183B8202-8885-47D5-B7CE-535247FE8B3B}" destId="{4D83A5D8-418C-415E-A203-1731FB241050}" srcOrd="10" destOrd="0" presId="urn:microsoft.com/office/officeart/2005/8/layout/default"/>
    <dgm:cxn modelId="{608C814C-F680-4CF4-B7CD-949F91143342}" type="presParOf" srcId="{183B8202-8885-47D5-B7CE-535247FE8B3B}" destId="{CE301A27-7B22-40D2-9C92-D3981F9C0629}" srcOrd="11" destOrd="0" presId="urn:microsoft.com/office/officeart/2005/8/layout/default"/>
    <dgm:cxn modelId="{C0E9D833-723F-42E5-8267-7C0F9E468BC9}" type="presParOf" srcId="{183B8202-8885-47D5-B7CE-535247FE8B3B}" destId="{CCDF8182-CACB-48B3-A29F-F8BA47F33A31}" srcOrd="12" destOrd="0" presId="urn:microsoft.com/office/officeart/2005/8/layout/default"/>
    <dgm:cxn modelId="{1CE93C0B-9871-412C-95E5-F3F1F3F5E8F5}" type="presParOf" srcId="{183B8202-8885-47D5-B7CE-535247FE8B3B}" destId="{CA1A9B5B-66E7-4AD7-AABB-42CB16229168}" srcOrd="13" destOrd="0" presId="urn:microsoft.com/office/officeart/2005/8/layout/default"/>
    <dgm:cxn modelId="{7EE53AA8-DD03-417E-B756-5EB6A6BC6959}" type="presParOf" srcId="{183B8202-8885-47D5-B7CE-535247FE8B3B}" destId="{66A60B92-A419-41C9-A610-30A3AA976146}" srcOrd="14" destOrd="0" presId="urn:microsoft.com/office/officeart/2005/8/layout/default"/>
    <dgm:cxn modelId="{437EB896-5970-4387-9B5B-B2B2DA62CEBD}" type="presParOf" srcId="{183B8202-8885-47D5-B7CE-535247FE8B3B}" destId="{C67928AD-FB92-437B-A390-D3BBDE67E8C8}" srcOrd="15" destOrd="0" presId="urn:microsoft.com/office/officeart/2005/8/layout/default"/>
    <dgm:cxn modelId="{83F34C12-FE05-430A-A889-7A946D1C02C4}" type="presParOf" srcId="{183B8202-8885-47D5-B7CE-535247FE8B3B}" destId="{5858B37F-7646-46A5-903E-32F66BFEF8DB}" srcOrd="16" destOrd="0" presId="urn:microsoft.com/office/officeart/2005/8/layout/default"/>
    <dgm:cxn modelId="{C84B4AC1-F0C3-4C2A-A34D-1F6954A621BE}" type="presParOf" srcId="{183B8202-8885-47D5-B7CE-535247FE8B3B}" destId="{0911383F-9657-4291-9E4B-D4D723760546}" srcOrd="17" destOrd="0" presId="urn:microsoft.com/office/officeart/2005/8/layout/default"/>
    <dgm:cxn modelId="{1D587008-D94C-4BC8-AD29-40CDC646F6FC}" type="presParOf" srcId="{183B8202-8885-47D5-B7CE-535247FE8B3B}" destId="{9FF10DB2-33B6-4F27-A473-FE114F7986BE}" srcOrd="18" destOrd="0" presId="urn:microsoft.com/office/officeart/2005/8/layout/defaul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A7BBC0-05C0-489B-AABE-36C18F01CF85}" type="datetimeFigureOut">
              <a:rPr lang="ru-RU" smtClean="0"/>
              <a:pPr/>
              <a:t>22.10.2013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FDEBE-418F-4EFA-B05A-83ED37E0A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0B2B8C-54DC-482C-8465-B3020C99C2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CD9D7-B5C4-4F2D-99DF-6A476B63B2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CE23C2-E8DF-4097-A083-B05904BD02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r>
              <a:rPr lang="ru-RU" smtClean="0"/>
              <a:t>Вставка клипа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F37DBFE-8F52-4525-85A4-CB8FA0945A7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303CFA-D5C2-4405-9DBD-32BCE73B07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2EC495-153A-4AD6-9AA1-B3D841D1D48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E23A43-4119-4B23-B27D-79A6652A90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7FCCC-6225-47D5-B6B7-DD03BD2235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211222-5834-4658-B987-402E5F70FC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70118-BD68-4C2D-80DD-2C3B8FA8D00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143AC4-C828-4390-8343-69046E8DDA1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FDDB86-1904-4919-8643-D67EF3C47F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B4668FF-28AC-474D-BB24-3A68879099C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557216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Выявление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неблагополучных семей,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 алгоритм работы с семьями и несовершеннолетними, находящимися в социально-опасном положении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Признаки физического насилия в семье проявляются: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981200"/>
            <a:ext cx="8572560" cy="4114800"/>
          </a:xfrm>
        </p:spPr>
        <p:txBody>
          <a:bodyPr/>
          <a:lstStyle/>
          <a:p>
            <a:r>
              <a:rPr lang="ru-RU" b="1" dirty="0" smtClean="0"/>
              <a:t> в боязливости ребенка;</a:t>
            </a:r>
          </a:p>
          <a:p>
            <a:r>
              <a:rPr lang="ru-RU" b="1" dirty="0" smtClean="0"/>
              <a:t> в выраженном страхе взрослых, в проявлении тревоги в   форме тиков, сосании пальца, раскачивания;</a:t>
            </a:r>
          </a:p>
          <a:p>
            <a:r>
              <a:rPr lang="ru-RU" b="1" dirty="0" smtClean="0"/>
              <a:t>в боязни идти домой;</a:t>
            </a:r>
          </a:p>
          <a:p>
            <a:r>
              <a:rPr lang="ru-RU" b="1" dirty="0" smtClean="0"/>
              <a:t> в жестоком обращении с животными;</a:t>
            </a:r>
          </a:p>
          <a:p>
            <a:r>
              <a:rPr lang="ru-RU" b="1" dirty="0" smtClean="0"/>
              <a:t>в стремлении скрыть причину травм.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Показатели оценки функционирования семьи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Уровень ее жизни доведен до средних показателей 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Восстановлены контакты семьи с окружением, ребенок посещает школу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Уменьшилось употребление алкоголя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Улучшение бытовых условий </a:t>
            </a:r>
            <a:endParaRPr lang="ru-RU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Межведомственное взаимодействие различных учреждений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285720" y="500044"/>
          <a:ext cx="8429684" cy="6269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7421"/>
                <a:gridCol w="2755873"/>
                <a:gridCol w="1458969"/>
                <a:gridCol w="2107421"/>
              </a:tblGrid>
              <a:tr h="5486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Доминирующий фактор в характеристике семьи. </a:t>
                      </a: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Виды помощи семье и детям. </a:t>
                      </a: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Службы, центры, учреждения, специалисты. </a:t>
                      </a: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Необходимые документы для оказания помощи. </a:t>
                      </a: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88284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Жестокое отношение к детям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1.Наблюдение учителя, психолога 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Консультация для родителей, врача, юриста. 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3.Психотерапевтическая помощь родителям и детям. 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4.Привлечение к занятиям детско-родительской группы. 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5.Постановка на учет ОДН, ЦВС, КДН, к подростковому психиатру, наркологу.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6.Привлечение родителей к работе семинаров, бесед по тематике воспитания в семье. 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Школа, центры, службы, ЦДТ, спортивная школа, Педиатры, , школы, службы, центры, КДН, ОППН,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характеристика учителя, педагога-психолога,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62235"/>
          <a:ext cx="8929718" cy="66529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1183"/>
                <a:gridCol w="3372321"/>
                <a:gridCol w="1646032"/>
                <a:gridCol w="2140182"/>
              </a:tblGrid>
              <a:tr h="13493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Доминирующий фактор в характеристике семьи. 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Виды помощи семье и детям. 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Службы, центры, учреждения, специалисты. 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Необходимые документы для оказания помощи. 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22903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Семья алкоголиков (оба родителя пьют). 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1.Наблюдения и консультация психолога образовательного учреждения (для детей и подростков). 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2.Оказание психиатрической и наркологической помощи семье или ее отдельным членам. 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3.Дополнительны занятия с ребенком по оказанию помощи в учении. 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4.Постановка семьи на учет. 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5.Вовлечение ребенка в систему дополнительного образования (кружки, секции и т.д.) 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6.Постановка подростка  на учет в КДН. 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7.Консультация подростка у врача психиатра, нарколога. 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Школа, центры, службы,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врачи,  КДН, ПДН. 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консультация психотерапевта, родительский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комитет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Акт обследования жилищных условий, характеристика семьи, заявление, ходатайство учителя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Ходатайство, медицинское заключение, теля, 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C00000"/>
                </a:solidFill>
              </a:rPr>
              <a:t>КАЗАХСКАЯ ПОСЛОВИЦА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5400" b="1" dirty="0" smtClean="0"/>
              <a:t>«Что видел в гнезде, то и будет ловить, когда вылетит» </a:t>
            </a:r>
            <a:r>
              <a:rPr lang="ru-RU" sz="5400" dirty="0" smtClean="0">
                <a:solidFill>
                  <a:srgbClr val="C00000"/>
                </a:solidFill>
              </a:rPr>
              <a:t/>
            </a:r>
            <a:br>
              <a:rPr lang="ru-RU" sz="5400" dirty="0" smtClean="0">
                <a:solidFill>
                  <a:srgbClr val="C00000"/>
                </a:solidFill>
              </a:rPr>
            </a:br>
            <a:endParaRPr lang="ru-RU" sz="5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86874" cy="588171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Неблагополучные семья</a:t>
            </a:r>
            <a:r>
              <a:rPr lang="ru-RU" sz="2400" dirty="0" smtClean="0">
                <a:solidFill>
                  <a:srgbClr val="C00000"/>
                </a:solidFill>
              </a:rPr>
              <a:t> - </a:t>
            </a:r>
            <a:r>
              <a:rPr lang="ru-RU" sz="2400" dirty="0" smtClean="0"/>
              <a:t>это семья с низким социальным статусом, не справляющаяся с возложенными на нее функциями в какой–либо из сфер жизнедеятельности или нескольких одновременно. (</a:t>
            </a:r>
            <a:r>
              <a:rPr lang="ru-RU" sz="2000" dirty="0" smtClean="0"/>
              <a:t>Социальная педагогика: Курс лекций / Под общей ред. М.А. </a:t>
            </a:r>
            <a:r>
              <a:rPr lang="ru-RU" sz="2000" dirty="0" err="1" smtClean="0"/>
              <a:t>Галагузовой</a:t>
            </a:r>
            <a:r>
              <a:rPr lang="ru-RU" sz="2000" dirty="0" smtClean="0"/>
              <a:t>. – М., 2000.</a:t>
            </a:r>
            <a:r>
              <a:rPr lang="ru-RU" sz="2400" dirty="0" smtClean="0"/>
              <a:t>)</a:t>
            </a:r>
          </a:p>
          <a:p>
            <a:pPr>
              <a:buNone/>
            </a:pPr>
            <a:endParaRPr lang="ru-RU" sz="2400" dirty="0" smtClean="0"/>
          </a:p>
          <a:p>
            <a:r>
              <a:rPr lang="ru-RU" sz="2400" b="1" dirty="0" smtClean="0">
                <a:solidFill>
                  <a:srgbClr val="C00000"/>
                </a:solidFill>
              </a:rPr>
              <a:t>Неблагополучная семья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smtClean="0"/>
              <a:t>– это семья, в которой ребенок испытывает дискомфорт, стресс, пренебрежение со стороны взрослых, подвергается насилию или жестокому обращению. Главной характеристикой такой семьи является отсутствие любви к ребенку, заботы о нем, удовлетворения его нужд, защиты его прав и законных интересов. </a:t>
            </a:r>
            <a:r>
              <a:rPr lang="ru-RU" sz="2000" dirty="0" smtClean="0"/>
              <a:t>(Шульга Т.И. Работа с неблагополучной семьей: учеб. пособие. - М.: Дрофа, 2005.)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Виды неблагополучных семей: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 smtClean="0"/>
              <a:t> </a:t>
            </a:r>
            <a:r>
              <a:rPr lang="ru-RU" sz="3600" b="1" i="1" dirty="0" smtClean="0"/>
              <a:t>Проблемные</a:t>
            </a:r>
            <a:endParaRPr lang="ru-RU" sz="3600" b="1" dirty="0" smtClean="0"/>
          </a:p>
          <a:p>
            <a:r>
              <a:rPr lang="ru-RU" sz="3600" b="1" i="1" dirty="0" smtClean="0"/>
              <a:t>Кризисные </a:t>
            </a:r>
            <a:endParaRPr lang="ru-RU" sz="3600" b="1" dirty="0" smtClean="0"/>
          </a:p>
          <a:p>
            <a:r>
              <a:rPr lang="ru-RU" sz="3600" b="1" i="1" dirty="0" smtClean="0"/>
              <a:t>Асоциальные </a:t>
            </a:r>
            <a:endParaRPr lang="ru-RU" sz="3600" b="1" dirty="0" smtClean="0"/>
          </a:p>
          <a:p>
            <a:r>
              <a:rPr lang="ru-RU" sz="3600" b="1" i="1" dirty="0" smtClean="0"/>
              <a:t>Аморальные </a:t>
            </a:r>
          </a:p>
          <a:p>
            <a:r>
              <a:rPr lang="ru-RU" sz="3600" b="1" i="1" dirty="0" err="1" smtClean="0"/>
              <a:t>Антисоциальные</a:t>
            </a:r>
            <a:r>
              <a:rPr lang="ru-RU" sz="3600" b="1" i="1" smtClean="0"/>
              <a:t>  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0"/>
            <a:ext cx="7772400" cy="6096000"/>
          </a:xfrm>
        </p:spPr>
        <p:txBody>
          <a:bodyPr/>
          <a:lstStyle/>
          <a:p>
            <a:pPr algn="ctr">
              <a:buNone/>
            </a:pPr>
            <a:r>
              <a:rPr lang="ru-RU" sz="4800" b="1" dirty="0" smtClean="0">
                <a:solidFill>
                  <a:srgbClr val="C00000"/>
                </a:solidFill>
              </a:rPr>
              <a:t>Факторы социального риска в семье</a:t>
            </a:r>
            <a:r>
              <a:rPr lang="ru-RU" sz="4800" dirty="0" smtClean="0"/>
              <a:t>:</a:t>
            </a:r>
          </a:p>
          <a:p>
            <a:r>
              <a:rPr lang="ru-RU" sz="4000" b="1" dirty="0" smtClean="0"/>
              <a:t>Социально-экономические;</a:t>
            </a:r>
          </a:p>
          <a:p>
            <a:r>
              <a:rPr lang="ru-RU" sz="4000" b="1" dirty="0" smtClean="0"/>
              <a:t> Медико-социальные;</a:t>
            </a:r>
          </a:p>
          <a:p>
            <a:r>
              <a:rPr lang="ru-RU" sz="4000" b="1" dirty="0" smtClean="0"/>
              <a:t>Социально-демографические;</a:t>
            </a:r>
          </a:p>
          <a:p>
            <a:r>
              <a:rPr lang="ru-RU" sz="4000" b="1" dirty="0" smtClean="0"/>
              <a:t>Социально-психологические;</a:t>
            </a:r>
          </a:p>
          <a:p>
            <a:r>
              <a:rPr lang="ru-RU" sz="4000" b="1" dirty="0" smtClean="0"/>
              <a:t>Психолого-педагогические;</a:t>
            </a:r>
          </a:p>
          <a:p>
            <a:r>
              <a:rPr lang="ru-RU" sz="4000" b="1" dirty="0" smtClean="0"/>
              <a:t>Криминальные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28604"/>
            <a:ext cx="7772400" cy="1643074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Характерные черты поведения в неблагополучной семье</a:t>
            </a:r>
            <a:r>
              <a:rPr lang="ru-RU" sz="3600" dirty="0" smtClean="0"/>
              <a:t>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500174"/>
            <a:ext cx="8172480" cy="4595826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sz="2400" dirty="0" smtClean="0"/>
              <a:t>Не соблюдается договоренность 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/>
              <a:t>отсутствует понятия времени, дня, недели;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/>
              <a:t> на собеседование со специалистом приглашают друзей, знакомых; 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/>
              <a:t> во время встречи со специалистом отвлекаются , уходят от беседы; 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/>
              <a:t> неспособны говорить связно ни о себе, ни о других; 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/>
              <a:t> постоянно меняют место жительства; 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/>
              <a:t>постоянно ссорятся, дерутся с друзьями  или родственниками. </a:t>
            </a:r>
          </a:p>
          <a:p>
            <a:pPr>
              <a:buFont typeface="Wingdings" pitchFamily="2" charset="2"/>
              <a:buChar char="q"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7772400" cy="1428736"/>
          </a:xfrm>
        </p:spPr>
        <p:txBody>
          <a:bodyPr/>
          <a:lstStyle/>
          <a:p>
            <a:pPr lvl="0"/>
            <a:r>
              <a:rPr lang="ru-RU" sz="3200" b="1" dirty="0" smtClean="0">
                <a:solidFill>
                  <a:srgbClr val="C00000"/>
                </a:solidFill>
              </a:rPr>
              <a:t/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/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Классификация неблагополучных семей: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571612"/>
            <a:ext cx="7772400" cy="5000660"/>
          </a:xfrm>
        </p:spPr>
        <p:txBody>
          <a:bodyPr/>
          <a:lstStyle/>
          <a:p>
            <a:r>
              <a:rPr lang="ru-RU" sz="2800" b="1" i="1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Превентивные – семьи</a:t>
            </a:r>
          </a:p>
          <a:p>
            <a:r>
              <a:rPr lang="ru-RU" sz="2800" b="1" i="1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Семьи, в которых  возникают социальные и другие противоречия </a:t>
            </a:r>
          </a:p>
          <a:p>
            <a:r>
              <a:rPr lang="ru-RU" sz="2800" b="1" i="1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Семьи, потерявшие всякую жизненную перспективу</a:t>
            </a:r>
          </a:p>
          <a:p>
            <a:r>
              <a:rPr lang="ru-RU" sz="2800" b="1" i="1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по количеству родителей </a:t>
            </a:r>
          </a:p>
          <a:p>
            <a:r>
              <a:rPr lang="ru-RU" sz="2800" b="1" i="1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по количеству детей</a:t>
            </a:r>
            <a:r>
              <a:rPr lang="ru-RU" sz="2800" b="1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 </a:t>
            </a:r>
          </a:p>
          <a:p>
            <a:r>
              <a:rPr lang="ru-RU" sz="2800" b="1" i="1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по материальному благополучию</a:t>
            </a:r>
            <a:r>
              <a:rPr lang="ru-RU" sz="2800" b="1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 </a:t>
            </a:r>
          </a:p>
          <a:p>
            <a:r>
              <a:rPr lang="ru-RU" sz="2800" b="1" i="1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по проблемам родителей </a:t>
            </a:r>
          </a:p>
          <a:p>
            <a:r>
              <a:rPr lang="ru-RU" sz="2800" b="1" i="1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педагогически несостоятельные</a:t>
            </a:r>
            <a:endParaRPr lang="ru-RU" sz="2800" b="1" dirty="0">
              <a:solidFill>
                <a:schemeClr val="accent4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458200" cy="114300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Признаки внешнего вида и поведения ребенка воспитывающегося в ситуации пренебрежения родителями своих обязанностей: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8643998" cy="4929222"/>
          </a:xfrm>
        </p:spPr>
        <p:txBody>
          <a:bodyPr/>
          <a:lstStyle/>
          <a:p>
            <a:r>
              <a:rPr lang="ru-RU" sz="2400" dirty="0" smtClean="0"/>
              <a:t> </a:t>
            </a:r>
            <a:r>
              <a:rPr lang="ru-RU" sz="2400" b="1" dirty="0" smtClean="0"/>
              <a:t>утомленный, сонный вид; </a:t>
            </a:r>
          </a:p>
          <a:p>
            <a:r>
              <a:rPr lang="ru-RU" sz="2400" b="1" dirty="0" smtClean="0"/>
              <a:t> санитарно-гигиеническую запущенность;</a:t>
            </a:r>
          </a:p>
          <a:p>
            <a:r>
              <a:rPr lang="ru-RU" sz="2400" b="1" dirty="0" smtClean="0"/>
              <a:t> склонность к обморокам, головокружению вследствие постоянного недоедания; </a:t>
            </a:r>
          </a:p>
          <a:p>
            <a:r>
              <a:rPr lang="ru-RU" sz="2400" b="1" dirty="0" smtClean="0"/>
              <a:t>неумеренный аппетит;</a:t>
            </a:r>
          </a:p>
          <a:p>
            <a:r>
              <a:rPr lang="ru-RU" sz="2400" b="1" dirty="0" smtClean="0"/>
              <a:t>задержка роста, отставание в речевом, моторном развитии; привлечение внимания любым способом;</a:t>
            </a:r>
          </a:p>
          <a:p>
            <a:r>
              <a:rPr lang="ru-RU" sz="2400" b="1" dirty="0" smtClean="0"/>
              <a:t>чрезмерная потребность в ласке;</a:t>
            </a:r>
          </a:p>
          <a:p>
            <a:r>
              <a:rPr lang="ru-RU" sz="2400" b="1" dirty="0" smtClean="0"/>
              <a:t> проявление агрессии и импульсивности, которая сменяется апатией и подавленным состоянием;</a:t>
            </a:r>
          </a:p>
          <a:p>
            <a:r>
              <a:rPr lang="ru-RU" sz="2400" b="1" dirty="0" smtClean="0"/>
              <a:t> проблемы во взаимоотношениях со сверстниками;</a:t>
            </a:r>
          </a:p>
          <a:p>
            <a:r>
              <a:rPr lang="ru-RU" sz="2400" b="1" dirty="0" smtClean="0"/>
              <a:t>трудности в обучении.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71480"/>
            <a:ext cx="8643998" cy="500066"/>
          </a:xfrm>
        </p:spPr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Механизм выявления неблагополучных семей</a:t>
            </a:r>
            <a:r>
              <a:rPr lang="ru-RU" sz="4000" b="1" dirty="0" smtClean="0"/>
              <a:t>.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786874" cy="4881578"/>
          </a:xfrm>
        </p:spPr>
        <p:txBody>
          <a:bodyPr/>
          <a:lstStyle/>
          <a:p>
            <a:pPr lvl="0"/>
            <a:r>
              <a:rPr lang="ru-RU" sz="2800" b="1" dirty="0" smtClean="0"/>
              <a:t>Ежегодно в начале учебного года создается банк данных детей, посещающих учреждение образования; </a:t>
            </a:r>
          </a:p>
          <a:p>
            <a:pPr lvl="0"/>
            <a:r>
              <a:rPr lang="ru-RU" sz="2800" b="1" dirty="0" smtClean="0"/>
              <a:t>Составляется социальный паспорт;</a:t>
            </a:r>
          </a:p>
          <a:p>
            <a:pPr lvl="0"/>
            <a:r>
              <a:rPr lang="ru-RU" sz="2800" b="1" dirty="0" smtClean="0"/>
              <a:t>Выявляются социально-бытовые условия проживания семей и воспитанников;</a:t>
            </a:r>
          </a:p>
          <a:p>
            <a:pPr lvl="0"/>
            <a:r>
              <a:rPr lang="ru-RU" sz="2800" b="1" dirty="0" smtClean="0"/>
              <a:t>С родителями и детьми используются такие формы, как наблюдение, беседа, анкетирование, психологическая и социальная диагностика; </a:t>
            </a:r>
          </a:p>
          <a:p>
            <a:pPr lvl="0"/>
            <a:r>
              <a:rPr lang="ru-RU" sz="2800" b="1" dirty="0" smtClean="0"/>
              <a:t>Неучастие родителей в школьной жизни ребенка ( неучастие в совместных мероприятиях)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charset="0"/>
              </a:rPr>
              <a:t>Основные направления в работе педагогов</a:t>
            </a:r>
            <a:r>
              <a:rPr lang="ru-RU" sz="2800" dirty="0" smtClean="0">
                <a:solidFill>
                  <a:srgbClr val="C00000"/>
                </a:solidFill>
                <a:latin typeface="Arial" charset="0"/>
              </a:rPr>
              <a:t>  </a:t>
            </a:r>
            <a:r>
              <a:rPr lang="ru-RU" sz="2800" b="1" dirty="0" smtClean="0">
                <a:solidFill>
                  <a:srgbClr val="C00000"/>
                </a:solidFill>
                <a:latin typeface="Arial" charset="0"/>
              </a:rPr>
              <a:t>по раннему  выявлению детей группы риска</a:t>
            </a:r>
            <a:br>
              <a:rPr lang="ru-RU" sz="2800" b="1" dirty="0" smtClean="0">
                <a:solidFill>
                  <a:srgbClr val="C00000"/>
                </a:solidFill>
                <a:latin typeface="Arial" charset="0"/>
              </a:rPr>
            </a:b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8572560" cy="5000660"/>
          </a:xfrm>
        </p:spPr>
        <p:txBody>
          <a:bodyPr/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Arial" charset="0"/>
              </a:rPr>
              <a:t>Изучение  положения ребенка в окружающей социальной микросреде; 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Arial" charset="0"/>
              </a:rPr>
              <a:t>выявление положительных и отрицательных качеств личности ребенка;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Arial" charset="0"/>
              </a:rPr>
              <a:t>выявление положительных и отрицательных качеств личности ребенка, его склонности и способности; 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Arial" charset="0"/>
              </a:rPr>
              <a:t>определение уровня </a:t>
            </a:r>
            <a:r>
              <a:rPr lang="ru-RU" sz="2400" dirty="0" err="1" smtClean="0">
                <a:latin typeface="Arial" charset="0"/>
              </a:rPr>
              <a:t>обучаемости</a:t>
            </a:r>
            <a:r>
              <a:rPr lang="ru-RU" sz="2400" dirty="0" smtClean="0">
                <a:latin typeface="Arial" charset="0"/>
              </a:rPr>
              <a:t>; 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Arial" charset="0"/>
              </a:rPr>
              <a:t>изучение  состояние физического здоровья ребенка; 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Arial" charset="0"/>
              </a:rPr>
              <a:t>установление степени искажений духовных потребностей; 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Arial" charset="0"/>
              </a:rPr>
              <a:t>изучение основных ценностных ориентиров школьника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остые шаблоны (8)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простые шаблоны (8)</Template>
  <TotalTime>1263</TotalTime>
  <Words>698</Words>
  <Application>Microsoft PowerPoint</Application>
  <PresentationFormat>Экран (4:3)</PresentationFormat>
  <Paragraphs>101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простые шаблоны (8)</vt:lpstr>
      <vt:lpstr>Выявление  неблагополучных семей,  алгоритм работы с семьями и несовершеннолетними, находящимися в социально-опасном положении</vt:lpstr>
      <vt:lpstr>Слайд 2</vt:lpstr>
      <vt:lpstr>Виды неблагополучных семей:</vt:lpstr>
      <vt:lpstr>Слайд 4</vt:lpstr>
      <vt:lpstr>Характерные черты поведения в неблагополучной семье:  </vt:lpstr>
      <vt:lpstr>  Классификация неблагополучных семей:  </vt:lpstr>
      <vt:lpstr>Признаки внешнего вида и поведения ребенка воспитывающегося в ситуации пренебрежения родителями своих обязанностей: </vt:lpstr>
      <vt:lpstr>Механизм выявления неблагополучных семей. </vt:lpstr>
      <vt:lpstr>Основные направления в работе педагогов  по раннему  выявлению детей группы риска </vt:lpstr>
      <vt:lpstr>Признаки физического насилия в семье проявляются: </vt:lpstr>
      <vt:lpstr>Показатели оценки функционирования семьи </vt:lpstr>
      <vt:lpstr>Межведомственное взаимодействие различных учреждений</vt:lpstr>
      <vt:lpstr>Слайд 13</vt:lpstr>
      <vt:lpstr>Слайд 14</vt:lpstr>
      <vt:lpstr>     КАЗАХСКАЯ ПОСЛОВИЦА   «Что видел в гнезде, то и будет ловить, когда вылетит» 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Учащиеся на В/У</dc:title>
  <dc:creator>admin</dc:creator>
  <cp:lastModifiedBy>Admin</cp:lastModifiedBy>
  <cp:revision>120</cp:revision>
  <dcterms:created xsi:type="dcterms:W3CDTF">2013-02-12T10:25:45Z</dcterms:created>
  <dcterms:modified xsi:type="dcterms:W3CDTF">2013-10-21T20:59:55Z</dcterms:modified>
</cp:coreProperties>
</file>